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8" r:id="rId3"/>
    <p:sldId id="278" r:id="rId4"/>
    <p:sldId id="279" r:id="rId5"/>
    <p:sldId id="280" r:id="rId6"/>
    <p:sldId id="281" r:id="rId7"/>
    <p:sldId id="262" r:id="rId8"/>
    <p:sldId id="276" r:id="rId9"/>
    <p:sldId id="277" r:id="rId10"/>
    <p:sldId id="282" r:id="rId11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Muli Bold" pitchFamily="2" charset="77"/>
      <p:regular r:id="rId18"/>
      <p:bold r:id="rId19"/>
    </p:embeddedFont>
    <p:embeddedFont>
      <p:font typeface="Muli Regular" pitchFamily="2" charset="77"/>
      <p:regular r:id="rId20"/>
    </p:embeddedFont>
    <p:embeddedFont>
      <p:font typeface="Space Mono" panose="02000509040000020004" pitchFamily="49" charset="77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13" autoAdjust="0"/>
    <p:restoredTop sz="93769" autoAdjust="0"/>
  </p:normalViewPr>
  <p:slideViewPr>
    <p:cSldViewPr>
      <p:cViewPr>
        <p:scale>
          <a:sx n="53" d="100"/>
          <a:sy n="53" d="100"/>
        </p:scale>
        <p:origin x="1376" y="7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jcobosf/Desktop/rent_data_master%20v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jcobosf/Desktop/rent_data_master%20v2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jcobosf/Desktop/rent_data_master%20v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jcobosf/Desktop/rent_data_master%20v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jcobosf/Desktop/rent_data_master%20v2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jcobosf/Desktop/rent_data_master%20v2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jcobosf/Desktop/rent_data_master%20v2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jcobosf/Desktop/rent_data_master%20v2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jcobosf/Desktop/rent_data_master%20v2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jcobosf/Desktop/rent_data_master%20v2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[rent_data_master v2.xlsx]Stra2!PivotTable18</c:name>
    <c:fmtId val="1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500" b="1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 sz="2500" b="1"/>
              <a:t>Cars Category with the Highest Gross Margin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500" b="1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Stra2!$B$96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Stra2!$A$97:$A$107</c:f>
              <c:strCache>
                <c:ptCount val="10"/>
                <c:pt idx="0">
                  <c:v>Aston Martin DB9 2016</c:v>
                </c:pt>
                <c:pt idx="1">
                  <c:v>Isuzu Ascender 2017</c:v>
                </c:pt>
                <c:pt idx="2">
                  <c:v>Infiniti FX 2017</c:v>
                </c:pt>
                <c:pt idx="3">
                  <c:v>Mitsubishi Precis 2018</c:v>
                </c:pt>
                <c:pt idx="4">
                  <c:v>GMC Savana 2018</c:v>
                </c:pt>
                <c:pt idx="5">
                  <c:v>Land Rover Defender 2016</c:v>
                </c:pt>
                <c:pt idx="6">
                  <c:v>Nissan Datsun/Nissan Z-car 2018</c:v>
                </c:pt>
                <c:pt idx="7">
                  <c:v>Lotus Evora 2018</c:v>
                </c:pt>
                <c:pt idx="8">
                  <c:v>GMC 1500 2016</c:v>
                </c:pt>
                <c:pt idx="9">
                  <c:v>Mitsubishi Chariot 2018</c:v>
                </c:pt>
              </c:strCache>
            </c:strRef>
          </c:cat>
          <c:val>
            <c:numRef>
              <c:f>Stra2!$B$97:$B$107</c:f>
              <c:numCache>
                <c:formatCode>0%</c:formatCode>
                <c:ptCount val="10"/>
                <c:pt idx="0">
                  <c:v>0.71066666666666667</c:v>
                </c:pt>
                <c:pt idx="1">
                  <c:v>0.70130965593784689</c:v>
                </c:pt>
                <c:pt idx="2">
                  <c:v>0.70038307667013755</c:v>
                </c:pt>
                <c:pt idx="3">
                  <c:v>0.6971037543002444</c:v>
                </c:pt>
                <c:pt idx="4">
                  <c:v>0.69608537233369605</c:v>
                </c:pt>
                <c:pt idx="5">
                  <c:v>0.69247826086956532</c:v>
                </c:pt>
                <c:pt idx="6">
                  <c:v>0.68913783899209913</c:v>
                </c:pt>
                <c:pt idx="7">
                  <c:v>0.68077196546470287</c:v>
                </c:pt>
                <c:pt idx="8">
                  <c:v>0.67872025015924486</c:v>
                </c:pt>
                <c:pt idx="9">
                  <c:v>0.67613143776824036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E2E-CA4D-9AD7-C67B0D00B9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15068080"/>
        <c:axId val="189172527"/>
      </c:barChart>
      <c:catAx>
        <c:axId val="1515068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172527"/>
        <c:crosses val="autoZero"/>
        <c:auto val="1"/>
        <c:lblAlgn val="ctr"/>
        <c:lblOffset val="100"/>
        <c:noMultiLvlLbl val="0"/>
      </c:catAx>
      <c:valAx>
        <c:axId val="189172527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5068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25400" cap="flat" cmpd="sng" algn="ctr">
      <a:solidFill>
        <a:schemeClr val="accent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500" b="1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 sz="2500" b="1"/>
              <a:t>Strategy 3 vs Baseline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500" b="1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'COST AN'!$A$194</c:f>
              <c:strCache>
                <c:ptCount val="1"/>
                <c:pt idx="0">
                  <c:v>Gross Revenue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('COST AN'!$B$193,'COST AN'!$E$193)</c:f>
              <c:strCache>
                <c:ptCount val="2"/>
                <c:pt idx="0">
                  <c:v>2018</c:v>
                </c:pt>
                <c:pt idx="1">
                  <c:v>Strategy 3</c:v>
                </c:pt>
              </c:strCache>
            </c:strRef>
          </c:cat>
          <c:val>
            <c:numRef>
              <c:f>('COST AN'!$B$194,'COST AN'!$E$194)</c:f>
              <c:numCache>
                <c:formatCode>_("$"* #,##0_);_("$"* \(#,##0\);_("$"* "-"??_);_(@_)</c:formatCode>
                <c:ptCount val="2"/>
                <c:pt idx="0">
                  <c:v>52830207</c:v>
                </c:pt>
                <c:pt idx="1">
                  <c:v>70298253.457499996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D8-4E41-99B8-57ECDFFF06F7}"/>
            </c:ext>
          </c:extLst>
        </c:ser>
        <c:ser>
          <c:idx val="1"/>
          <c:order val="1"/>
          <c:tx>
            <c:strRef>
              <c:f>'COST AN'!$A$195</c:f>
              <c:strCache>
                <c:ptCount val="1"/>
                <c:pt idx="0">
                  <c:v>Annual Cost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('COST AN'!$B$193,'COST AN'!$E$193)</c:f>
              <c:strCache>
                <c:ptCount val="2"/>
                <c:pt idx="0">
                  <c:v>2018</c:v>
                </c:pt>
                <c:pt idx="1">
                  <c:v>Strategy 3</c:v>
                </c:pt>
              </c:strCache>
            </c:strRef>
          </c:cat>
          <c:val>
            <c:numRef>
              <c:f>('COST AN'!$B$195,'COST AN'!$E$195)</c:f>
              <c:numCache>
                <c:formatCode>_("$"* #,##0_);_("$"* \(#,##0\);_("$"* "-"??_);_(@_)</c:formatCode>
                <c:ptCount val="2"/>
                <c:pt idx="0">
                  <c:v>30320297.920000054</c:v>
                </c:pt>
                <c:pt idx="1">
                  <c:v>35130365.391688108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0D8-4E41-99B8-57ECDFFF06F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22367728"/>
        <c:axId val="1322687584"/>
      </c:barChart>
      <c:catAx>
        <c:axId val="1322367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2687584"/>
        <c:crosses val="autoZero"/>
        <c:auto val="1"/>
        <c:lblAlgn val="ctr"/>
        <c:lblOffset val="100"/>
        <c:noMultiLvlLbl val="0"/>
      </c:catAx>
      <c:valAx>
        <c:axId val="1322687584"/>
        <c:scaling>
          <c:orientation val="minMax"/>
        </c:scaling>
        <c:delete val="0"/>
        <c:axPos val="l"/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2367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25400" cap="flat" cmpd="sng" algn="ctr">
      <a:solidFill>
        <a:schemeClr val="accent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[rent_data_master v2.xlsx]COST AN!PivotTable57</c:name>
    <c:fmtId val="1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500" b="1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 sz="2500" b="1"/>
              <a:t>Most Booked Cars</a:t>
            </a:r>
          </a:p>
        </c:rich>
      </c:tx>
      <c:layout>
        <c:manualLayout>
          <c:xMode val="edge"/>
          <c:yMode val="edge"/>
          <c:x val="0.36534472943457474"/>
          <c:y val="6.726457992872603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500" b="1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'COST AN'!$B$76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'COST AN'!$A$77:$A$88</c:f>
              <c:strCache>
                <c:ptCount val="11"/>
                <c:pt idx="0">
                  <c:v>Honda Civic 2016</c:v>
                </c:pt>
                <c:pt idx="1">
                  <c:v>Ford Ranger 2017</c:v>
                </c:pt>
                <c:pt idx="2">
                  <c:v>Pontiac Grand Prix 2016</c:v>
                </c:pt>
                <c:pt idx="3">
                  <c:v>BMW 3 Series 2018</c:v>
                </c:pt>
                <c:pt idx="4">
                  <c:v>Ford Mustang 2018</c:v>
                </c:pt>
                <c:pt idx="5">
                  <c:v>Lexus LS 2017</c:v>
                </c:pt>
                <c:pt idx="6">
                  <c:v>Volkswagen Jetta 2016</c:v>
                </c:pt>
                <c:pt idx="7">
                  <c:v>Mercury Grand Marquis 2016</c:v>
                </c:pt>
                <c:pt idx="8">
                  <c:v>Maserati Quattroporte 2016</c:v>
                </c:pt>
                <c:pt idx="9">
                  <c:v>Honda Accord 2017</c:v>
                </c:pt>
                <c:pt idx="10">
                  <c:v>Dodge Viper 2018</c:v>
                </c:pt>
              </c:strCache>
            </c:strRef>
          </c:cat>
          <c:val>
            <c:numRef>
              <c:f>'COST AN'!$B$77:$B$88</c:f>
              <c:numCache>
                <c:formatCode>General</c:formatCode>
                <c:ptCount val="11"/>
                <c:pt idx="0">
                  <c:v>225</c:v>
                </c:pt>
                <c:pt idx="1">
                  <c:v>216</c:v>
                </c:pt>
                <c:pt idx="2">
                  <c:v>211</c:v>
                </c:pt>
                <c:pt idx="3">
                  <c:v>199</c:v>
                </c:pt>
                <c:pt idx="4">
                  <c:v>198</c:v>
                </c:pt>
                <c:pt idx="5">
                  <c:v>183</c:v>
                </c:pt>
                <c:pt idx="6">
                  <c:v>181</c:v>
                </c:pt>
                <c:pt idx="7">
                  <c:v>179</c:v>
                </c:pt>
                <c:pt idx="8">
                  <c:v>177</c:v>
                </c:pt>
                <c:pt idx="9">
                  <c:v>176</c:v>
                </c:pt>
                <c:pt idx="10">
                  <c:v>176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29-7847-8766-466A035491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14255744"/>
        <c:axId val="1439474272"/>
      </c:barChart>
      <c:catAx>
        <c:axId val="1414255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9474272"/>
        <c:crosses val="autoZero"/>
        <c:auto val="1"/>
        <c:lblAlgn val="ctr"/>
        <c:lblOffset val="100"/>
        <c:noMultiLvlLbl val="0"/>
      </c:catAx>
      <c:valAx>
        <c:axId val="14394742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4255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25400" cap="flat" cmpd="sng" algn="ctr">
      <a:solidFill>
        <a:schemeClr val="accent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[rent_data_master v2.xlsx]COST AN!PivotTable16</c:name>
    <c:fmtId val="1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500" b="1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 sz="2500" b="1"/>
              <a:t>Least booked cars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500" b="1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'COST AN'!$B$117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'COST AN'!$A$118:$A$127</c:f>
              <c:strCache>
                <c:ptCount val="9"/>
                <c:pt idx="0">
                  <c:v>Daewoo Nubira 2018</c:v>
                </c:pt>
                <c:pt idx="1">
                  <c:v>Dodge Sprinter 2018</c:v>
                </c:pt>
                <c:pt idx="2">
                  <c:v>Geo Storm 2018</c:v>
                </c:pt>
                <c:pt idx="3">
                  <c:v>Ferrari 430 Scuderia 2017</c:v>
                </c:pt>
                <c:pt idx="4">
                  <c:v>Saturn Relay 2017</c:v>
                </c:pt>
                <c:pt idx="5">
                  <c:v>Saturn S-Series 2018</c:v>
                </c:pt>
                <c:pt idx="6">
                  <c:v>Kia Optima 2016</c:v>
                </c:pt>
                <c:pt idx="7">
                  <c:v>Holden VS Commodore 2016</c:v>
                </c:pt>
                <c:pt idx="8">
                  <c:v>Aston Martin V8 Vantage S 2018</c:v>
                </c:pt>
              </c:strCache>
            </c:strRef>
          </c:cat>
          <c:val>
            <c:numRef>
              <c:f>'COST AN'!$B$118:$B$127</c:f>
              <c:numCache>
                <c:formatCode>General</c:formatCode>
                <c:ptCount val="9"/>
                <c:pt idx="0">
                  <c:v>11</c:v>
                </c:pt>
                <c:pt idx="1">
                  <c:v>11</c:v>
                </c:pt>
                <c:pt idx="2">
                  <c:v>12</c:v>
                </c:pt>
                <c:pt idx="3">
                  <c:v>12</c:v>
                </c:pt>
                <c:pt idx="4">
                  <c:v>12</c:v>
                </c:pt>
                <c:pt idx="5">
                  <c:v>12</c:v>
                </c:pt>
                <c:pt idx="6">
                  <c:v>12</c:v>
                </c:pt>
                <c:pt idx="7">
                  <c:v>12</c:v>
                </c:pt>
                <c:pt idx="8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4B-2643-8179-158137D936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80277360"/>
        <c:axId val="1480063344"/>
      </c:barChart>
      <c:catAx>
        <c:axId val="1480277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0063344"/>
        <c:crosses val="autoZero"/>
        <c:auto val="1"/>
        <c:lblAlgn val="ctr"/>
        <c:lblOffset val="100"/>
        <c:noMultiLvlLbl val="0"/>
      </c:catAx>
      <c:valAx>
        <c:axId val="14800633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02773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25400" cap="flat" cmpd="sng" algn="ctr">
      <a:solidFill>
        <a:schemeClr val="accent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500" b="1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 sz="2500" b="1"/>
              <a:t>Cars Category with Negative Gross Margin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500" b="1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2241499449771585E-2"/>
          <c:y val="0.15164675697119037"/>
          <c:w val="0.92054506161125249"/>
          <c:h val="0.68927659419742626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Stra2!$A$112:$A$121</c:f>
              <c:strCache>
                <c:ptCount val="10"/>
                <c:pt idx="0">
                  <c:v>Daewoo Nubira 2018</c:v>
                </c:pt>
                <c:pt idx="1">
                  <c:v>Oldsmobile Toronado 2017</c:v>
                </c:pt>
                <c:pt idx="2">
                  <c:v>Audi 5000CS 2017</c:v>
                </c:pt>
                <c:pt idx="3">
                  <c:v>Toyota Venza 2016</c:v>
                </c:pt>
                <c:pt idx="4">
                  <c:v>Acura Integra 2017</c:v>
                </c:pt>
                <c:pt idx="5">
                  <c:v>Bentley Continental 2016</c:v>
                </c:pt>
                <c:pt idx="6">
                  <c:v>GMC Rally Wagon 3500 2017</c:v>
                </c:pt>
                <c:pt idx="7">
                  <c:v>Audi A5 2017</c:v>
                </c:pt>
                <c:pt idx="8">
                  <c:v>Oldsmobile Regency 2016</c:v>
                </c:pt>
                <c:pt idx="9">
                  <c:v>Chevrolet Avalanche 2500 2017</c:v>
                </c:pt>
              </c:strCache>
            </c:strRef>
          </c:cat>
          <c:val>
            <c:numRef>
              <c:f>Stra2!$D$112:$D$121</c:f>
              <c:numCache>
                <c:formatCode>0%</c:formatCode>
                <c:ptCount val="10"/>
                <c:pt idx="0">
                  <c:v>0.55248437763891234</c:v>
                </c:pt>
                <c:pt idx="1">
                  <c:v>0.28017621145374438</c:v>
                </c:pt>
                <c:pt idx="2">
                  <c:v>0.27371634748820423</c:v>
                </c:pt>
                <c:pt idx="3">
                  <c:v>0.25530541012216401</c:v>
                </c:pt>
                <c:pt idx="4">
                  <c:v>0.23465417867435162</c:v>
                </c:pt>
                <c:pt idx="5">
                  <c:v>0.21419231896804447</c:v>
                </c:pt>
                <c:pt idx="6">
                  <c:v>0.21195899431307996</c:v>
                </c:pt>
                <c:pt idx="7">
                  <c:v>0.19934896165116558</c:v>
                </c:pt>
                <c:pt idx="8">
                  <c:v>0.14284619128741785</c:v>
                </c:pt>
                <c:pt idx="9">
                  <c:v>0.11000383729854185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89-D447-BE32-C99D336C24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19774656"/>
        <c:axId val="1519776304"/>
      </c:barChart>
      <c:catAx>
        <c:axId val="1519774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9776304"/>
        <c:crosses val="autoZero"/>
        <c:auto val="1"/>
        <c:lblAlgn val="ctr"/>
        <c:lblOffset val="100"/>
        <c:noMultiLvlLbl val="0"/>
      </c:catAx>
      <c:valAx>
        <c:axId val="1519776304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19774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25400" cap="flat" cmpd="sng" algn="ctr">
      <a:solidFill>
        <a:schemeClr val="accent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500" b="1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 sz="2500" b="1"/>
              <a:t>Top 5 Off-Airport/Airport Market Revenue</a:t>
            </a:r>
          </a:p>
        </c:rich>
      </c:tx>
      <c:layout>
        <c:manualLayout>
          <c:xMode val="edge"/>
          <c:yMode val="edge"/>
          <c:x val="0.17425859001586472"/>
          <c:y val="5.343946353364500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500" b="1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272149944852415"/>
          <c:y val="0.22636853893788023"/>
          <c:w val="0.77059968270289225"/>
          <c:h val="0.52407309121237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charts!$B$49</c:f>
              <c:strCache>
                <c:ptCount val="1"/>
                <c:pt idx="0">
                  <c:v>Airport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charts!$A$50:$A$59</c:f>
              <c:strCache>
                <c:ptCount val="10"/>
                <c:pt idx="0">
                  <c:v>Fort Worth, Texas</c:v>
                </c:pt>
                <c:pt idx="1">
                  <c:v>Washington, District of Columbia</c:v>
                </c:pt>
                <c:pt idx="2">
                  <c:v>Charlotte, North Carolina</c:v>
                </c:pt>
                <c:pt idx="3">
                  <c:v>Roanoke, Virginia</c:v>
                </c:pt>
                <c:pt idx="4">
                  <c:v>El Paso, Texas</c:v>
                </c:pt>
                <c:pt idx="5">
                  <c:v>Denver, Colorado</c:v>
                </c:pt>
                <c:pt idx="6">
                  <c:v>Saint Louis, Missouri</c:v>
                </c:pt>
                <c:pt idx="7">
                  <c:v>Pomona, California</c:v>
                </c:pt>
                <c:pt idx="8">
                  <c:v>Miami, Florida</c:v>
                </c:pt>
                <c:pt idx="9">
                  <c:v>Longview, Texas</c:v>
                </c:pt>
              </c:strCache>
            </c:strRef>
          </c:cat>
          <c:val>
            <c:numRef>
              <c:f>charts!$B$50:$B$59</c:f>
              <c:numCache>
                <c:formatCode>_("$"* #,##0_);_("$"* \(#,##0\);_("$"* "-"??_);_(@_)</c:formatCode>
                <c:ptCount val="10"/>
                <c:pt idx="0">
                  <c:v>2150621</c:v>
                </c:pt>
                <c:pt idx="1">
                  <c:v>2127865</c:v>
                </c:pt>
                <c:pt idx="2">
                  <c:v>2118694</c:v>
                </c:pt>
                <c:pt idx="3">
                  <c:v>1087019</c:v>
                </c:pt>
                <c:pt idx="4">
                  <c:v>1081213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66-E44F-B6FB-C1B7A49963E7}"/>
            </c:ext>
          </c:extLst>
        </c:ser>
        <c:ser>
          <c:idx val="1"/>
          <c:order val="1"/>
          <c:tx>
            <c:strRef>
              <c:f>charts!$C$49</c:f>
              <c:strCache>
                <c:ptCount val="1"/>
                <c:pt idx="0">
                  <c:v>off-airport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charts!$A$50:$A$59</c:f>
              <c:strCache>
                <c:ptCount val="10"/>
                <c:pt idx="0">
                  <c:v>Fort Worth, Texas</c:v>
                </c:pt>
                <c:pt idx="1">
                  <c:v>Washington, District of Columbia</c:v>
                </c:pt>
                <c:pt idx="2">
                  <c:v>Charlotte, North Carolina</c:v>
                </c:pt>
                <c:pt idx="3">
                  <c:v>Roanoke, Virginia</c:v>
                </c:pt>
                <c:pt idx="4">
                  <c:v>El Paso, Texas</c:v>
                </c:pt>
                <c:pt idx="5">
                  <c:v>Denver, Colorado</c:v>
                </c:pt>
                <c:pt idx="6">
                  <c:v>Saint Louis, Missouri</c:v>
                </c:pt>
                <c:pt idx="7">
                  <c:v>Pomona, California</c:v>
                </c:pt>
                <c:pt idx="8">
                  <c:v>Miami, Florida</c:v>
                </c:pt>
                <c:pt idx="9">
                  <c:v>Longview, Texas</c:v>
                </c:pt>
              </c:strCache>
            </c:strRef>
          </c:cat>
          <c:val>
            <c:numRef>
              <c:f>charts!$C$50:$C$59</c:f>
              <c:numCache>
                <c:formatCode>General</c:formatCode>
                <c:ptCount val="10"/>
                <c:pt idx="5" formatCode="_(&quot;$&quot;* #,##0_);_(&quot;$&quot;* \(#,##0\);_(&quot;$&quot;* &quot;-&quot;??_);_(@_)">
                  <c:v>2155030</c:v>
                </c:pt>
                <c:pt idx="6" formatCode="_(&quot;$&quot;* #,##0_);_(&quot;$&quot;* \(#,##0\);_(&quot;$&quot;* &quot;-&quot;??_);_(@_)">
                  <c:v>1111112</c:v>
                </c:pt>
                <c:pt idx="7" formatCode="_(&quot;$&quot;* #,##0_);_(&quot;$&quot;* \(#,##0\);_(&quot;$&quot;* &quot;-&quot;??_);_(@_)">
                  <c:v>1111109</c:v>
                </c:pt>
                <c:pt idx="8" formatCode="_(&quot;$&quot;* #,##0_);_(&quot;$&quot;* \(#,##0\);_(&quot;$&quot;* &quot;-&quot;??_);_(@_)">
                  <c:v>1096105</c:v>
                </c:pt>
                <c:pt idx="9" formatCode="_(&quot;$&quot;* #,##0_);_(&quot;$&quot;* \(#,##0\);_(&quot;$&quot;* &quot;-&quot;??_);_(@_)">
                  <c:v>1094796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F66-E44F-B6FB-C1B7A49963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32976223"/>
        <c:axId val="226840591"/>
      </c:barChart>
      <c:catAx>
        <c:axId val="3329762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6840591"/>
        <c:crosses val="autoZero"/>
        <c:auto val="1"/>
        <c:lblAlgn val="ctr"/>
        <c:lblOffset val="100"/>
        <c:noMultiLvlLbl val="0"/>
      </c:catAx>
      <c:valAx>
        <c:axId val="226840591"/>
        <c:scaling>
          <c:orientation val="minMax"/>
        </c:scaling>
        <c:delete val="0"/>
        <c:axPos val="l"/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29762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25400" cap="flat" cmpd="sng" algn="ctr">
      <a:solidFill>
        <a:schemeClr val="accent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[rent_data_master v2.xlsx]charts!PivotTable15</c:name>
    <c:fmtId val="2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500" b="1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 sz="2500" b="1"/>
              <a:t>Top 5 location by booking</a:t>
            </a:r>
          </a:p>
        </c:rich>
      </c:tx>
      <c:layout>
        <c:manualLayout>
          <c:xMode val="edge"/>
          <c:yMode val="edge"/>
          <c:x val="0.25511929500787867"/>
          <c:y val="7.114633398097965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500" b="1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9.3878299265269291E-2"/>
          <c:y val="0.29047720974115415"/>
          <c:w val="0.78515395289042578"/>
          <c:h val="0.5226385622251763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charts!$B$155:$B$156</c:f>
              <c:strCache>
                <c:ptCount val="1"/>
                <c:pt idx="0">
                  <c:v>Off-Airport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charts!$A$157:$A$162</c:f>
              <c:strCache>
                <c:ptCount val="5"/>
                <c:pt idx="0">
                  <c:v>Washington, District of Columbia</c:v>
                </c:pt>
                <c:pt idx="1">
                  <c:v>Fort Worth, Texas</c:v>
                </c:pt>
                <c:pt idx="2">
                  <c:v>Sacramento, California</c:v>
                </c:pt>
                <c:pt idx="3">
                  <c:v>Denver, Colorado</c:v>
                </c:pt>
                <c:pt idx="4">
                  <c:v>El Paso, Texas</c:v>
                </c:pt>
              </c:strCache>
            </c:strRef>
          </c:cat>
          <c:val>
            <c:numRef>
              <c:f>charts!$B$157:$B$162</c:f>
              <c:numCache>
                <c:formatCode>General</c:formatCode>
                <c:ptCount val="5"/>
                <c:pt idx="0">
                  <c:v>1646</c:v>
                </c:pt>
                <c:pt idx="2">
                  <c:v>1683</c:v>
                </c:pt>
                <c:pt idx="3">
                  <c:v>3260</c:v>
                </c:pt>
                <c:pt idx="4">
                  <c:v>1608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1E-B244-8ABD-2CCB1AD4DAE2}"/>
            </c:ext>
          </c:extLst>
        </c:ser>
        <c:ser>
          <c:idx val="1"/>
          <c:order val="1"/>
          <c:tx>
            <c:strRef>
              <c:f>charts!$C$155:$C$156</c:f>
              <c:strCache>
                <c:ptCount val="1"/>
                <c:pt idx="0">
                  <c:v>Airport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charts!$A$157:$A$162</c:f>
              <c:strCache>
                <c:ptCount val="5"/>
                <c:pt idx="0">
                  <c:v>Washington, District of Columbia</c:v>
                </c:pt>
                <c:pt idx="1">
                  <c:v>Fort Worth, Texas</c:v>
                </c:pt>
                <c:pt idx="2">
                  <c:v>Sacramento, California</c:v>
                </c:pt>
                <c:pt idx="3">
                  <c:v>Denver, Colorado</c:v>
                </c:pt>
                <c:pt idx="4">
                  <c:v>El Paso, Texas</c:v>
                </c:pt>
              </c:strCache>
            </c:strRef>
          </c:cat>
          <c:val>
            <c:numRef>
              <c:f>charts!$C$157:$C$162</c:f>
              <c:numCache>
                <c:formatCode>General</c:formatCode>
                <c:ptCount val="5"/>
                <c:pt idx="0">
                  <c:v>3225</c:v>
                </c:pt>
                <c:pt idx="1">
                  <c:v>3302</c:v>
                </c:pt>
                <c:pt idx="2">
                  <c:v>1614</c:v>
                </c:pt>
                <c:pt idx="4">
                  <c:v>1635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D1E-B244-8ABD-2CCB1AD4DA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80128528"/>
        <c:axId val="1863074688"/>
      </c:barChart>
      <c:catAx>
        <c:axId val="1380128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3074688"/>
        <c:crosses val="autoZero"/>
        <c:auto val="1"/>
        <c:lblAlgn val="ctr"/>
        <c:lblOffset val="100"/>
        <c:noMultiLvlLbl val="0"/>
      </c:catAx>
      <c:valAx>
        <c:axId val="18630746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01285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25400" cap="flat" cmpd="sng" algn="ctr">
      <a:solidFill>
        <a:schemeClr val="accent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[rent_data_master v2.xlsx]charts!PivotTable4</c:name>
    <c:fmtId val="2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500" b="1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 sz="2500" b="1"/>
              <a:t>Top 10 Location Revenue</a:t>
            </a:r>
          </a:p>
        </c:rich>
      </c:tx>
      <c:layout>
        <c:manualLayout>
          <c:xMode val="edge"/>
          <c:yMode val="edge"/>
          <c:x val="0.29671372803871049"/>
          <c:y val="4.131356621406082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500" b="1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248811023622047"/>
          <c:y val="0.19067800916291464"/>
          <c:w val="0.80504036801669854"/>
          <c:h val="0.681668337392956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charts!$B$4:$B$5</c:f>
              <c:strCache>
                <c:ptCount val="1"/>
                <c:pt idx="0">
                  <c:v>Off-Airport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charts!$A$6:$A$16</c:f>
              <c:strCache>
                <c:ptCount val="10"/>
                <c:pt idx="0">
                  <c:v>Washington, District of Columbia</c:v>
                </c:pt>
                <c:pt idx="1">
                  <c:v>Denver, Colorado</c:v>
                </c:pt>
                <c:pt idx="2">
                  <c:v>Fort Worth, Texas</c:v>
                </c:pt>
                <c:pt idx="3">
                  <c:v>El Paso, Texas</c:v>
                </c:pt>
                <c:pt idx="4">
                  <c:v>Charlotte, North Carolina</c:v>
                </c:pt>
                <c:pt idx="5">
                  <c:v>Los Angeles, California</c:v>
                </c:pt>
                <c:pt idx="6">
                  <c:v>Sacramento, California</c:v>
                </c:pt>
                <c:pt idx="7">
                  <c:v>New York City, New York</c:v>
                </c:pt>
                <c:pt idx="8">
                  <c:v>Saint Louis, Missouri</c:v>
                </c:pt>
                <c:pt idx="9">
                  <c:v>Pomona, California</c:v>
                </c:pt>
              </c:strCache>
            </c:strRef>
          </c:cat>
          <c:val>
            <c:numRef>
              <c:f>charts!$B$6:$B$16</c:f>
              <c:numCache>
                <c:formatCode>_("$"* #,##0_);_("$"* \(#,##0\);_("$"* "-"??_);_(@_)</c:formatCode>
                <c:ptCount val="10"/>
                <c:pt idx="0">
                  <c:v>1059885</c:v>
                </c:pt>
                <c:pt idx="1">
                  <c:v>2155030</c:v>
                </c:pt>
                <c:pt idx="3">
                  <c:v>1066228</c:v>
                </c:pt>
                <c:pt idx="5">
                  <c:v>1089487</c:v>
                </c:pt>
                <c:pt idx="6">
                  <c:v>1062973</c:v>
                </c:pt>
                <c:pt idx="7">
                  <c:v>1015575</c:v>
                </c:pt>
                <c:pt idx="8">
                  <c:v>1111112</c:v>
                </c:pt>
                <c:pt idx="9">
                  <c:v>1111109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99-B24E-B0CF-153FC23E02D6}"/>
            </c:ext>
          </c:extLst>
        </c:ser>
        <c:ser>
          <c:idx val="1"/>
          <c:order val="1"/>
          <c:tx>
            <c:strRef>
              <c:f>charts!$C$4:$C$5</c:f>
              <c:strCache>
                <c:ptCount val="1"/>
                <c:pt idx="0">
                  <c:v>Airport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charts!$A$6:$A$16</c:f>
              <c:strCache>
                <c:ptCount val="10"/>
                <c:pt idx="0">
                  <c:v>Washington, District of Columbia</c:v>
                </c:pt>
                <c:pt idx="1">
                  <c:v>Denver, Colorado</c:v>
                </c:pt>
                <c:pt idx="2">
                  <c:v>Fort Worth, Texas</c:v>
                </c:pt>
                <c:pt idx="3">
                  <c:v>El Paso, Texas</c:v>
                </c:pt>
                <c:pt idx="4">
                  <c:v>Charlotte, North Carolina</c:v>
                </c:pt>
                <c:pt idx="5">
                  <c:v>Los Angeles, California</c:v>
                </c:pt>
                <c:pt idx="6">
                  <c:v>Sacramento, California</c:v>
                </c:pt>
                <c:pt idx="7">
                  <c:v>New York City, New York</c:v>
                </c:pt>
                <c:pt idx="8">
                  <c:v>Saint Louis, Missouri</c:v>
                </c:pt>
                <c:pt idx="9">
                  <c:v>Pomona, California</c:v>
                </c:pt>
              </c:strCache>
            </c:strRef>
          </c:cat>
          <c:val>
            <c:numRef>
              <c:f>charts!$C$6:$C$16</c:f>
              <c:numCache>
                <c:formatCode>General</c:formatCode>
                <c:ptCount val="10"/>
                <c:pt idx="0" formatCode="_(&quot;$&quot;* #,##0_);_(&quot;$&quot;* \(#,##0\);_(&quot;$&quot;* &quot;-&quot;??_);_(@_)">
                  <c:v>2127865</c:v>
                </c:pt>
                <c:pt idx="2" formatCode="_(&quot;$&quot;* #,##0_);_(&quot;$&quot;* \(#,##0\);_(&quot;$&quot;* &quot;-&quot;??_);_(@_)">
                  <c:v>2150621</c:v>
                </c:pt>
                <c:pt idx="3" formatCode="_(&quot;$&quot;* #,##0_);_(&quot;$&quot;* \(#,##0\);_(&quot;$&quot;* &quot;-&quot;??_);_(@_)">
                  <c:v>1081213</c:v>
                </c:pt>
                <c:pt idx="4" formatCode="_(&quot;$&quot;* #,##0_);_(&quot;$&quot;* \(#,##0\);_(&quot;$&quot;* &quot;-&quot;??_);_(@_)">
                  <c:v>2118694</c:v>
                </c:pt>
                <c:pt idx="5" formatCode="_(&quot;$&quot;* #,##0_);_(&quot;$&quot;* \(#,##0\);_(&quot;$&quot;* &quot;-&quot;??_);_(@_)">
                  <c:v>1015440</c:v>
                </c:pt>
                <c:pt idx="6" formatCode="_(&quot;$&quot;* #,##0_);_(&quot;$&quot;* \(#,##0\);_(&quot;$&quot;* &quot;-&quot;??_);_(@_)">
                  <c:v>1028288</c:v>
                </c:pt>
                <c:pt idx="7" formatCode="_(&quot;$&quot;* #,##0_);_(&quot;$&quot;* \(#,##0\);_(&quot;$&quot;* &quot;-&quot;??_);_(@_)">
                  <c:v>1058021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199-B24E-B0CF-153FC23E02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49751232"/>
        <c:axId val="1650518800"/>
      </c:barChart>
      <c:catAx>
        <c:axId val="1649751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0518800"/>
        <c:crosses val="autoZero"/>
        <c:auto val="1"/>
        <c:lblAlgn val="ctr"/>
        <c:lblOffset val="100"/>
        <c:noMultiLvlLbl val="0"/>
      </c:catAx>
      <c:valAx>
        <c:axId val="1650518800"/>
        <c:scaling>
          <c:orientation val="minMax"/>
        </c:scaling>
        <c:delete val="0"/>
        <c:axPos val="l"/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9751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25400" cap="flat" cmpd="sng" algn="ctr">
      <a:solidFill>
        <a:schemeClr val="accent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500" b="1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 sz="2500" b="1"/>
              <a:t>Strategy 1 vs Baseline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500" b="1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'COST AN'!$A$194</c:f>
              <c:strCache>
                <c:ptCount val="1"/>
                <c:pt idx="0">
                  <c:v>Gross Revenue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'COST AN'!$B$193:$C$193</c:f>
              <c:strCache>
                <c:ptCount val="2"/>
                <c:pt idx="0">
                  <c:v>2018</c:v>
                </c:pt>
                <c:pt idx="1">
                  <c:v>Strategy 1</c:v>
                </c:pt>
              </c:strCache>
            </c:strRef>
          </c:cat>
          <c:val>
            <c:numRef>
              <c:f>'COST AN'!$B$194:$C$194</c:f>
              <c:numCache>
                <c:formatCode>_("$"* #,##0_);_("$"* \(#,##0\);_("$"* "-"??_);_(@_)</c:formatCode>
                <c:ptCount val="2"/>
                <c:pt idx="0">
                  <c:v>52830207</c:v>
                </c:pt>
                <c:pt idx="1">
                  <c:v>61185042.749999993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C9-2443-ADC6-8D55F2117005}"/>
            </c:ext>
          </c:extLst>
        </c:ser>
        <c:ser>
          <c:idx val="1"/>
          <c:order val="1"/>
          <c:tx>
            <c:strRef>
              <c:f>'COST AN'!$A$195</c:f>
              <c:strCache>
                <c:ptCount val="1"/>
                <c:pt idx="0">
                  <c:v>Annual Cost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'COST AN'!$B$193:$C$193</c:f>
              <c:strCache>
                <c:ptCount val="2"/>
                <c:pt idx="0">
                  <c:v>2018</c:v>
                </c:pt>
                <c:pt idx="1">
                  <c:v>Strategy 1</c:v>
                </c:pt>
              </c:strCache>
            </c:strRef>
          </c:cat>
          <c:val>
            <c:numRef>
              <c:f>'COST AN'!$B$195:$C$195</c:f>
              <c:numCache>
                <c:formatCode>_("$"* #,##0_);_("$"* \(#,##0\);_("$"* "-"??_);_(@_)</c:formatCode>
                <c:ptCount val="2"/>
                <c:pt idx="0">
                  <c:v>30320297.920000054</c:v>
                </c:pt>
                <c:pt idx="1">
                  <c:v>31835339.613000058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7C9-2443-ADC6-8D55F211700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93598640"/>
        <c:axId val="1659743088"/>
      </c:barChart>
      <c:catAx>
        <c:axId val="1493598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59743088"/>
        <c:crosses val="autoZero"/>
        <c:auto val="1"/>
        <c:lblAlgn val="ctr"/>
        <c:lblOffset val="100"/>
        <c:noMultiLvlLbl val="0"/>
      </c:catAx>
      <c:valAx>
        <c:axId val="1659743088"/>
        <c:scaling>
          <c:orientation val="minMax"/>
        </c:scaling>
        <c:delete val="0"/>
        <c:axPos val="l"/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35986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25400" cap="flat" cmpd="sng" algn="ctr">
      <a:solidFill>
        <a:schemeClr val="accent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500" b="1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 sz="2500" b="1"/>
              <a:t>Strategy 2 vs Baseline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500" b="1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'COST AN'!$A$194</c:f>
              <c:strCache>
                <c:ptCount val="1"/>
                <c:pt idx="0">
                  <c:v>Gross Revenue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('COST AN'!$B$193,'COST AN'!$D$193)</c:f>
              <c:strCache>
                <c:ptCount val="2"/>
                <c:pt idx="0">
                  <c:v>2018</c:v>
                </c:pt>
                <c:pt idx="1">
                  <c:v>Strategy 2</c:v>
                </c:pt>
              </c:strCache>
            </c:strRef>
          </c:cat>
          <c:val>
            <c:numRef>
              <c:f>('COST AN'!$B$194,'COST AN'!$D$194)</c:f>
              <c:numCache>
                <c:formatCode>_("$"* #,##0_);_("$"* \(#,##0\);_("$"* "-"??_);_(@_)</c:formatCode>
                <c:ptCount val="2"/>
                <c:pt idx="0">
                  <c:v>52830207</c:v>
                </c:pt>
                <c:pt idx="1">
                  <c:v>60754738.050000004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9E-054A-B1C5-3C241F9B2FF7}"/>
            </c:ext>
          </c:extLst>
        </c:ser>
        <c:ser>
          <c:idx val="1"/>
          <c:order val="1"/>
          <c:tx>
            <c:strRef>
              <c:f>'COST AN'!$A$195</c:f>
              <c:strCache>
                <c:ptCount val="1"/>
                <c:pt idx="0">
                  <c:v>Annual Cost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('COST AN'!$B$193,'COST AN'!$D$193)</c:f>
              <c:strCache>
                <c:ptCount val="2"/>
                <c:pt idx="0">
                  <c:v>2018</c:v>
                </c:pt>
                <c:pt idx="1">
                  <c:v>Strategy 2</c:v>
                </c:pt>
              </c:strCache>
            </c:strRef>
          </c:cat>
          <c:val>
            <c:numRef>
              <c:f>('COST AN'!$B$195,'COST AN'!$D$195)</c:f>
              <c:numCache>
                <c:formatCode>_("$"* #,##0_);_("$"* \(#,##0\);_("$"* "-"??_);_(@_)</c:formatCode>
                <c:ptCount val="2"/>
                <c:pt idx="0">
                  <c:v>30320297.920000054</c:v>
                </c:pt>
                <c:pt idx="1">
                  <c:v>36458935.627290025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9E-054A-B1C5-3C241F9B2FF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75284816"/>
        <c:axId val="1565101312"/>
      </c:barChart>
      <c:catAx>
        <c:axId val="1375284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5101312"/>
        <c:crosses val="autoZero"/>
        <c:auto val="1"/>
        <c:lblAlgn val="ctr"/>
        <c:lblOffset val="100"/>
        <c:noMultiLvlLbl val="0"/>
      </c:catAx>
      <c:valAx>
        <c:axId val="1565101312"/>
        <c:scaling>
          <c:orientation val="minMax"/>
        </c:scaling>
        <c:delete val="0"/>
        <c:axPos val="l"/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5284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25400" cap="flat" cmpd="sng" algn="ctr">
      <a:solidFill>
        <a:schemeClr val="accent1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33BDA9-2DB2-C74E-AF03-18D923D593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BFEA90-C588-5149-980D-B4C404270BA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D55AEE-43F2-4745-AA4C-F602B58B319B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009DB1-E7EA-4849-9C10-AE87A114C4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327407-5349-BD46-86F9-700711589E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525331-D5D9-0B41-8D0D-56637CA808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2653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A66B34-76B0-4E47-97CB-BBC1C69C6CBF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22ABA7-EB51-0A4B-9F68-95FA41DC3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3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7.svg"/><Relationship Id="rId4" Type="http://schemas.openxmlformats.org/officeDocument/2006/relationships/image" Target="../media/image7.svg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6.png"/><Relationship Id="rId7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image" Target="../media/image6.png"/><Relationship Id="rId7" Type="http://schemas.openxmlformats.org/officeDocument/2006/relationships/chart" Target="../charts/chart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image" Target="../media/image6.png"/><Relationship Id="rId7" Type="http://schemas.openxmlformats.org/officeDocument/2006/relationships/chart" Target="../charts/chart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9" Type="http://schemas.openxmlformats.org/officeDocument/2006/relationships/chart" Target="../charts/char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chart" Target="../charts/chart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chart" Target="../charts/chart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chart" Target="../charts/chart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14425"/>
            <a:ext cx="6153743" cy="4078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60"/>
              </a:lnSpc>
            </a:pPr>
            <a:r>
              <a:rPr lang="en-US" sz="9599" spc="-95" dirty="0">
                <a:solidFill>
                  <a:srgbClr val="0070C0"/>
                </a:solidFill>
                <a:latin typeface="Muli Bold"/>
              </a:rPr>
              <a:t>2019</a:t>
            </a:r>
          </a:p>
          <a:p>
            <a:pPr>
              <a:lnSpc>
                <a:spcPts val="10560"/>
              </a:lnSpc>
            </a:pPr>
            <a:r>
              <a:rPr lang="en-US" sz="9599" spc="-95" dirty="0">
                <a:solidFill>
                  <a:srgbClr val="0070C0"/>
                </a:solidFill>
                <a:latin typeface="Muli Bold"/>
              </a:rPr>
              <a:t>Profit Model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1183016" y="4198112"/>
            <a:ext cx="6450066" cy="4618896"/>
            <a:chOff x="0" y="0"/>
            <a:chExt cx="1835257" cy="13142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35257" cy="1314229"/>
            </a:xfrm>
            <a:custGeom>
              <a:avLst/>
              <a:gdLst/>
              <a:ahLst/>
              <a:cxnLst/>
              <a:rect l="l" t="t" r="r" b="b"/>
              <a:pathLst>
                <a:path w="1835257" h="1314229">
                  <a:moveTo>
                    <a:pt x="1710797" y="1314229"/>
                  </a:moveTo>
                  <a:lnTo>
                    <a:pt x="124460" y="1314229"/>
                  </a:lnTo>
                  <a:cubicBezTo>
                    <a:pt x="55880" y="1314229"/>
                    <a:pt x="0" y="1258349"/>
                    <a:pt x="0" y="118976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10797" y="0"/>
                  </a:lnTo>
                  <a:cubicBezTo>
                    <a:pt x="1779377" y="0"/>
                    <a:pt x="1835257" y="55880"/>
                    <a:pt x="1835257" y="124460"/>
                  </a:cubicBezTo>
                  <a:lnTo>
                    <a:pt x="1835257" y="1189769"/>
                  </a:lnTo>
                  <a:cubicBezTo>
                    <a:pt x="1835257" y="1258349"/>
                    <a:pt x="1779377" y="1314229"/>
                    <a:pt x="1710797" y="131422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18997">
            <a:off x="15069956" y="2131527"/>
            <a:ext cx="2167735" cy="88877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548081" y="3276582"/>
            <a:ext cx="2152613" cy="88257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672616" y="4751622"/>
            <a:ext cx="8553838" cy="4832919"/>
          </a:xfrm>
          <a:prstGeom prst="rect">
            <a:avLst/>
          </a:prstGeom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DA3B388F-B9B6-C544-8CF3-D7900AE90A8E}"/>
              </a:ext>
            </a:extLst>
          </p:cNvPr>
          <p:cNvSpPr txBox="1"/>
          <p:nvPr/>
        </p:nvSpPr>
        <p:spPr>
          <a:xfrm>
            <a:off x="641471" y="7223350"/>
            <a:ext cx="7336758" cy="2026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 dirty="0">
                <a:solidFill>
                  <a:schemeClr val="accent1">
                    <a:lumMod val="60000"/>
                    <a:lumOff val="40000"/>
                  </a:schemeClr>
                </a:solidFill>
                <a:latin typeface="Muli Bold"/>
              </a:rPr>
              <a:t>Toward 50% Gross Margin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1085850"/>
            <a:ext cx="6375767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 dirty="0">
                <a:solidFill>
                  <a:srgbClr val="0070C0"/>
                </a:solidFill>
                <a:latin typeface="Muli Bold"/>
              </a:rPr>
              <a:t>Takeaways</a:t>
            </a:r>
          </a:p>
        </p:txBody>
      </p:sp>
      <p:grpSp>
        <p:nvGrpSpPr>
          <p:cNvPr id="6" name="Group 6"/>
          <p:cNvGrpSpPr/>
          <p:nvPr/>
        </p:nvGrpSpPr>
        <p:grpSpPr>
          <a:xfrm rot="-10800000">
            <a:off x="16538985" y="8537985"/>
            <a:ext cx="720315" cy="720315"/>
            <a:chOff x="0" y="0"/>
            <a:chExt cx="960421" cy="960421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34750" y="234750"/>
              <a:ext cx="490920" cy="490920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5117615" y="5612131"/>
            <a:ext cx="2141685" cy="199176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5468142" y="1024209"/>
            <a:ext cx="2141685" cy="1991767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1891673" y="8845754"/>
            <a:ext cx="4414450" cy="417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70C0"/>
                </a:solidFill>
                <a:latin typeface="Space Mono"/>
              </a:rPr>
              <a:t>LARIAT RENT-A-CAR</a:t>
            </a:r>
          </a:p>
        </p:txBody>
      </p:sp>
      <p:sp>
        <p:nvSpPr>
          <p:cNvPr id="25" name="TextBox 5">
            <a:extLst>
              <a:ext uri="{FF2B5EF4-FFF2-40B4-BE49-F238E27FC236}">
                <a16:creationId xmlns:a16="http://schemas.microsoft.com/office/drawing/2014/main" id="{077356A4-313D-214E-B2A8-79DABE303A2B}"/>
              </a:ext>
            </a:extLst>
          </p:cNvPr>
          <p:cNvSpPr txBox="1"/>
          <p:nvPr/>
        </p:nvSpPr>
        <p:spPr>
          <a:xfrm>
            <a:off x="1373543" y="3004770"/>
            <a:ext cx="9444915" cy="6001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2556"/>
              </a:lnSpc>
              <a:buFont typeface="+mj-lt"/>
              <a:buAutoNum type="arabicPeriod"/>
            </a:pPr>
            <a:endParaRPr lang="en-US" sz="2500" dirty="0">
              <a:latin typeface="Muli Regular"/>
            </a:endParaRPr>
          </a:p>
          <a:p>
            <a:pPr marL="514350" indent="-514350">
              <a:lnSpc>
                <a:spcPts val="2556"/>
              </a:lnSpc>
              <a:buFont typeface="+mj-lt"/>
              <a:buAutoNum type="arabicPeriod"/>
            </a:pPr>
            <a:r>
              <a:rPr lang="en-US" sz="3000" dirty="0">
                <a:latin typeface="Muli Regular"/>
              </a:rPr>
              <a:t>All strategies have a profit growth, but strategy 3 reaches the 50% gross margin mark by:</a:t>
            </a:r>
          </a:p>
          <a:p>
            <a:pPr marL="514350" indent="-514350">
              <a:lnSpc>
                <a:spcPts val="2556"/>
              </a:lnSpc>
              <a:buFont typeface="+mj-lt"/>
              <a:buAutoNum type="arabicPeriod"/>
            </a:pPr>
            <a:endParaRPr lang="en-US" sz="3000" dirty="0">
              <a:latin typeface="Muli Regular"/>
            </a:endParaRPr>
          </a:p>
          <a:p>
            <a:pPr marL="971550" lvl="1" indent="-514350">
              <a:lnSpc>
                <a:spcPts val="2556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Muli Regular"/>
              </a:rPr>
              <a:t>Increasing booking and fleet size by 15%. </a:t>
            </a:r>
          </a:p>
          <a:p>
            <a:pPr marL="971550" lvl="1" indent="-514350">
              <a:lnSpc>
                <a:spcPts val="2556"/>
              </a:lnSpc>
              <a:buFont typeface="Arial" panose="020B0604020202020204" pitchFamily="34" charset="0"/>
              <a:buChar char="•"/>
            </a:pPr>
            <a:endParaRPr lang="en-US" sz="3000" dirty="0">
              <a:latin typeface="Muli Regular"/>
            </a:endParaRPr>
          </a:p>
          <a:p>
            <a:pPr marL="971550" lvl="1" indent="-514350">
              <a:lnSpc>
                <a:spcPts val="2556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Muli Regular"/>
              </a:rPr>
              <a:t>Allocating new fleet to Forth Worth, DC and Denver.</a:t>
            </a:r>
          </a:p>
          <a:p>
            <a:pPr marL="971550" lvl="1" indent="-514350">
              <a:lnSpc>
                <a:spcPts val="2556"/>
              </a:lnSpc>
              <a:buFont typeface="Arial" panose="020B0604020202020204" pitchFamily="34" charset="0"/>
              <a:buChar char="•"/>
            </a:pPr>
            <a:endParaRPr lang="en-US" sz="3000" dirty="0">
              <a:latin typeface="Muli Regular"/>
            </a:endParaRPr>
          </a:p>
          <a:p>
            <a:pPr marL="971550" lvl="1" indent="-514350">
              <a:lnSpc>
                <a:spcPts val="2556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latin typeface="Muli Regular"/>
              </a:rPr>
              <a:t>Replacing 20 poor performing cars.</a:t>
            </a:r>
          </a:p>
          <a:p>
            <a:pPr marL="971550" lvl="1" indent="-514350">
              <a:lnSpc>
                <a:spcPts val="2556"/>
              </a:lnSpc>
              <a:buFont typeface="Arial" panose="020B0604020202020204" pitchFamily="34" charset="0"/>
              <a:buChar char="•"/>
            </a:pPr>
            <a:endParaRPr lang="en-US" sz="3000" dirty="0">
              <a:latin typeface="Muli Regular"/>
            </a:endParaRPr>
          </a:p>
          <a:p>
            <a:pPr marL="971550" lvl="1" indent="-514350">
              <a:lnSpc>
                <a:spcPts val="2556"/>
              </a:lnSpc>
              <a:buFont typeface="+mj-lt"/>
              <a:buAutoNum type="arabicPeriod"/>
            </a:pPr>
            <a:endParaRPr lang="en-US" sz="3000" dirty="0">
              <a:latin typeface="Muli Regular"/>
            </a:endParaRPr>
          </a:p>
          <a:p>
            <a:pPr marL="514350" indent="-514350">
              <a:lnSpc>
                <a:spcPts val="2556"/>
              </a:lnSpc>
              <a:buFont typeface="+mj-lt"/>
              <a:buAutoNum type="arabicPeriod"/>
            </a:pPr>
            <a:r>
              <a:rPr lang="en-US" sz="3000" dirty="0">
                <a:latin typeface="Muli Regular"/>
              </a:rPr>
              <a:t>Recommendation: considering an avg of 5 rented days. 56% gross margin. Marketing campaign “weekend special” is suggested. </a:t>
            </a:r>
            <a:endParaRPr lang="en-US" sz="2500" dirty="0">
              <a:latin typeface="Muli Regular"/>
            </a:endParaRPr>
          </a:p>
          <a:p>
            <a:pPr marL="457200" lvl="0" indent="-457200">
              <a:lnSpc>
                <a:spcPts val="2556"/>
              </a:lnSpc>
              <a:buFont typeface="+mj-lt"/>
              <a:buAutoNum type="arabicPeriod"/>
            </a:pPr>
            <a:endParaRPr lang="en-US" sz="2500" u="none" dirty="0">
              <a:latin typeface="Muli Regular"/>
            </a:endParaRPr>
          </a:p>
          <a:p>
            <a:pPr marL="457200" lvl="0" indent="-457200">
              <a:lnSpc>
                <a:spcPts val="2556"/>
              </a:lnSpc>
              <a:buFont typeface="+mj-lt"/>
              <a:buAutoNum type="arabicPeriod"/>
            </a:pPr>
            <a:endParaRPr lang="en-US" sz="2500" dirty="0">
              <a:latin typeface="Muli Regular"/>
            </a:endParaRPr>
          </a:p>
          <a:p>
            <a:pPr marL="0" lvl="0" indent="0">
              <a:lnSpc>
                <a:spcPts val="2556"/>
              </a:lnSpc>
            </a:pPr>
            <a:endParaRPr lang="en-US" sz="2500" u="none" dirty="0">
              <a:latin typeface="Muli Regular"/>
            </a:endParaRPr>
          </a:p>
        </p:txBody>
      </p:sp>
      <p:pic>
        <p:nvPicPr>
          <p:cNvPr id="26" name="Picture 12">
            <a:extLst>
              <a:ext uri="{FF2B5EF4-FFF2-40B4-BE49-F238E27FC236}">
                <a16:creationId xmlns:a16="http://schemas.microsoft.com/office/drawing/2014/main" id="{BF9E2582-FFC4-3848-91E4-5D13EB338F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2192000" y="1592399"/>
            <a:ext cx="5518043" cy="521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350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76843" y="5903020"/>
            <a:ext cx="6375767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 dirty="0">
                <a:solidFill>
                  <a:srgbClr val="0070C0"/>
                </a:solidFill>
                <a:latin typeface="Muli Bold"/>
              </a:rPr>
              <a:t>Goal</a:t>
            </a:r>
          </a:p>
        </p:txBody>
      </p:sp>
      <p:grpSp>
        <p:nvGrpSpPr>
          <p:cNvPr id="6" name="Group 6"/>
          <p:cNvGrpSpPr/>
          <p:nvPr/>
        </p:nvGrpSpPr>
        <p:grpSpPr>
          <a:xfrm rot="-10800000">
            <a:off x="16538985" y="8537985"/>
            <a:ext cx="720315" cy="720315"/>
            <a:chOff x="0" y="0"/>
            <a:chExt cx="960421" cy="960421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34750" y="234750"/>
              <a:ext cx="490920" cy="490920"/>
            </a:xfrm>
            <a:prstGeom prst="rect">
              <a:avLst/>
            </a:prstGeom>
          </p:spPr>
        </p:pic>
      </p:grpSp>
      <p:sp>
        <p:nvSpPr>
          <p:cNvPr id="14" name="TextBox 14"/>
          <p:cNvSpPr txBox="1"/>
          <p:nvPr/>
        </p:nvSpPr>
        <p:spPr>
          <a:xfrm>
            <a:off x="11891673" y="8845754"/>
            <a:ext cx="4414450" cy="417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70C0"/>
                </a:solidFill>
                <a:latin typeface="Space Mono"/>
              </a:rPr>
              <a:t>LARIAT-RENT-A-CAR</a:t>
            </a: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D8E11070-D8F2-1B4E-8666-F2D8E51F760A}"/>
              </a:ext>
            </a:extLst>
          </p:cNvPr>
          <p:cNvSpPr txBox="1"/>
          <p:nvPr/>
        </p:nvSpPr>
        <p:spPr>
          <a:xfrm>
            <a:off x="834550" y="7429989"/>
            <a:ext cx="9239251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Muli Regular"/>
              </a:rPr>
              <a:t>Establish various strategies to turn the company into a more efficient business by analyzing revenue and cost performance.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19610476-E23A-3B4D-B147-F742FFA8203E}"/>
              </a:ext>
            </a:extLst>
          </p:cNvPr>
          <p:cNvSpPr txBox="1"/>
          <p:nvPr/>
        </p:nvSpPr>
        <p:spPr>
          <a:xfrm>
            <a:off x="787199" y="1164015"/>
            <a:ext cx="9817256" cy="1029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 dirty="0">
                <a:solidFill>
                  <a:srgbClr val="0070C0"/>
                </a:solidFill>
                <a:latin typeface="Muli Bold"/>
              </a:rPr>
              <a:t>Purpose</a:t>
            </a: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E409B03A-931E-B74F-9026-2A6BD5CA1709}"/>
              </a:ext>
            </a:extLst>
          </p:cNvPr>
          <p:cNvSpPr txBox="1"/>
          <p:nvPr/>
        </p:nvSpPr>
        <p:spPr>
          <a:xfrm>
            <a:off x="834550" y="2501729"/>
            <a:ext cx="9817256" cy="1272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 dirty="0">
                <a:latin typeface="Muli Regular"/>
              </a:rPr>
              <a:t>This model aims to turn Lariat company into a more efficient business for the next year with a Gross Margin level of 50% (around 8% higher than the previous year).</a:t>
            </a:r>
          </a:p>
        </p:txBody>
      </p:sp>
      <p:pic>
        <p:nvPicPr>
          <p:cNvPr id="20" name="Picture 5">
            <a:extLst>
              <a:ext uri="{FF2B5EF4-FFF2-40B4-BE49-F238E27FC236}">
                <a16:creationId xmlns:a16="http://schemas.microsoft.com/office/drawing/2014/main" id="{864AE621-F259-1C41-9CBA-7846DF0641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2420600" y="2908610"/>
            <a:ext cx="5502328" cy="429181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 rot="-10800000">
            <a:off x="16538985" y="8537985"/>
            <a:ext cx="720315" cy="720315"/>
            <a:chOff x="0" y="0"/>
            <a:chExt cx="960421" cy="960421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34750" y="234750"/>
              <a:ext cx="490920" cy="490920"/>
            </a:xfrm>
            <a:prstGeom prst="rect">
              <a:avLst/>
            </a:prstGeom>
          </p:spPr>
        </p:pic>
      </p:grpSp>
      <p:sp>
        <p:nvSpPr>
          <p:cNvPr id="14" name="TextBox 14"/>
          <p:cNvSpPr txBox="1"/>
          <p:nvPr/>
        </p:nvSpPr>
        <p:spPr>
          <a:xfrm>
            <a:off x="11891673" y="8845754"/>
            <a:ext cx="4414450" cy="417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70C0"/>
                </a:solidFill>
                <a:latin typeface="Space Mono"/>
              </a:rPr>
              <a:t>LARIAT-RENT-A-CAR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19610476-E23A-3B4D-B147-F742FFA8203E}"/>
              </a:ext>
            </a:extLst>
          </p:cNvPr>
          <p:cNvSpPr txBox="1"/>
          <p:nvPr/>
        </p:nvSpPr>
        <p:spPr>
          <a:xfrm>
            <a:off x="697208" y="419100"/>
            <a:ext cx="9817256" cy="1029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 dirty="0">
                <a:solidFill>
                  <a:srgbClr val="0070C0"/>
                </a:solidFill>
                <a:latin typeface="Muli Bold"/>
              </a:rPr>
              <a:t>Baseline</a:t>
            </a:r>
          </a:p>
        </p:txBody>
      </p:sp>
      <p:graphicFrame>
        <p:nvGraphicFramePr>
          <p:cNvPr id="13" name="Table 20">
            <a:extLst>
              <a:ext uri="{FF2B5EF4-FFF2-40B4-BE49-F238E27FC236}">
                <a16:creationId xmlns:a16="http://schemas.microsoft.com/office/drawing/2014/main" id="{F922D6A1-F0E0-9F40-911D-0B9593CD51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453641"/>
              </p:ext>
            </p:extLst>
          </p:nvPr>
        </p:nvGraphicFramePr>
        <p:xfrm>
          <a:off x="2514600" y="3162300"/>
          <a:ext cx="7999864" cy="4610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8032">
                  <a:extLst>
                    <a:ext uri="{9D8B030D-6E8A-4147-A177-3AD203B41FA5}">
                      <a16:colId xmlns:a16="http://schemas.microsoft.com/office/drawing/2014/main" val="1553699242"/>
                    </a:ext>
                  </a:extLst>
                </a:gridCol>
                <a:gridCol w="3961832">
                  <a:extLst>
                    <a:ext uri="{9D8B030D-6E8A-4147-A177-3AD203B41FA5}">
                      <a16:colId xmlns:a16="http://schemas.microsoft.com/office/drawing/2014/main" val="1720366513"/>
                    </a:ext>
                  </a:extLst>
                </a:gridCol>
              </a:tblGrid>
              <a:tr h="459740">
                <a:tc>
                  <a:txBody>
                    <a:bodyPr/>
                    <a:lstStyle/>
                    <a:p>
                      <a:r>
                        <a:rPr lang="en-US" sz="2500" dirty="0"/>
                        <a:t>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661019"/>
                  </a:ext>
                </a:extLst>
              </a:tr>
              <a:tr h="459740">
                <a:tc>
                  <a:txBody>
                    <a:bodyPr/>
                    <a:lstStyle/>
                    <a:p>
                      <a:pPr marL="0" algn="just" defTabSz="914400" rtl="0" eaLnBrk="1" fontAlgn="b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Muli Regular"/>
                          <a:ea typeface="+mn-ea"/>
                          <a:cs typeface="+mn-cs"/>
                        </a:rPr>
                        <a:t>Total Bookings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Muli Regular"/>
                          <a:ea typeface="+mn-ea"/>
                          <a:cs typeface="+mn-cs"/>
                        </a:rPr>
                        <a:t>                          81,318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02498390"/>
                  </a:ext>
                </a:extLst>
              </a:tr>
              <a:tr h="459740">
                <a:tc>
                  <a:txBody>
                    <a:bodyPr/>
                    <a:lstStyle/>
                    <a:p>
                      <a:pPr marL="0" algn="just" defTabSz="914400" rtl="0" eaLnBrk="1" fontAlgn="b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Muli Regular"/>
                          <a:ea typeface="+mn-ea"/>
                          <a:cs typeface="+mn-cs"/>
                        </a:rPr>
                        <a:t>Total Rented Days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Muli Regular"/>
                          <a:ea typeface="+mn-ea"/>
                          <a:cs typeface="+mn-cs"/>
                        </a:rPr>
                        <a:t>                        325,608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73023680"/>
                  </a:ext>
                </a:extLst>
              </a:tr>
              <a:tr h="459740">
                <a:tc>
                  <a:txBody>
                    <a:bodyPr/>
                    <a:lstStyle/>
                    <a:p>
                      <a:pPr marL="0" algn="just" defTabSz="914400" rtl="0" eaLnBrk="1" fontAlgn="b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Muli Regular"/>
                          <a:ea typeface="+mn-ea"/>
                          <a:cs typeface="+mn-cs"/>
                        </a:rPr>
                        <a:t>Average Rented Days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Muli Regular"/>
                          <a:ea typeface="+mn-ea"/>
                          <a:cs typeface="+mn-cs"/>
                        </a:rPr>
                        <a:t>                                   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65817315"/>
                  </a:ext>
                </a:extLst>
              </a:tr>
              <a:tr h="459740">
                <a:tc>
                  <a:txBody>
                    <a:bodyPr/>
                    <a:lstStyle/>
                    <a:p>
                      <a:pPr marL="0" algn="just" defTabSz="914400" rtl="0" eaLnBrk="1" fontAlgn="b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Muli Regular"/>
                          <a:ea typeface="+mn-ea"/>
                          <a:cs typeface="+mn-cs"/>
                        </a:rPr>
                        <a:t>Number of Locations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Muli Regular"/>
                          <a:ea typeface="+mn-ea"/>
                          <a:cs typeface="+mn-cs"/>
                        </a:rPr>
                        <a:t>                                 46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5941902"/>
                  </a:ext>
                </a:extLst>
              </a:tr>
              <a:tr h="459740">
                <a:tc>
                  <a:txBody>
                    <a:bodyPr/>
                    <a:lstStyle/>
                    <a:p>
                      <a:pPr marL="0" algn="just" defTabSz="914400" rtl="0" eaLnBrk="1" fontAlgn="b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Muli Regular"/>
                          <a:ea typeface="+mn-ea"/>
                          <a:cs typeface="+mn-cs"/>
                        </a:rPr>
                        <a:t>Total Fleet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Muli Regular"/>
                          <a:ea typeface="+mn-ea"/>
                          <a:cs typeface="+mn-cs"/>
                        </a:rPr>
                        <a:t>                            4,000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62767140"/>
                  </a:ext>
                </a:extLst>
              </a:tr>
              <a:tr h="459740">
                <a:tc>
                  <a:txBody>
                    <a:bodyPr/>
                    <a:lstStyle/>
                    <a:p>
                      <a:pPr marL="0" marR="0" lvl="0" indent="0" algn="just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Muli Regular"/>
                          <a:ea typeface="+mn-ea"/>
                          <a:cs typeface="+mn-cs"/>
                        </a:rPr>
                        <a:t>Gross Revenue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Muli Regular"/>
                          <a:ea typeface="+mn-ea"/>
                          <a:cs typeface="+mn-cs"/>
                        </a:rPr>
                        <a:t> $                52,830,207 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77346208"/>
                  </a:ext>
                </a:extLst>
              </a:tr>
              <a:tr h="459740">
                <a:tc>
                  <a:txBody>
                    <a:bodyPr/>
                    <a:lstStyle/>
                    <a:p>
                      <a:pPr marL="0" algn="just" defTabSz="914400" rtl="0" eaLnBrk="1" fontAlgn="b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Muli Regular"/>
                          <a:ea typeface="+mn-ea"/>
                          <a:cs typeface="+mn-cs"/>
                        </a:rPr>
                        <a:t>Total Annual Cost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Muli Regular"/>
                          <a:ea typeface="+mn-ea"/>
                          <a:cs typeface="+mn-cs"/>
                        </a:rPr>
                        <a:t> $                30,320,298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87724384"/>
                  </a:ext>
                </a:extLst>
              </a:tr>
              <a:tr h="459740">
                <a:tc>
                  <a:txBody>
                    <a:bodyPr/>
                    <a:lstStyle/>
                    <a:p>
                      <a:pPr marL="0" algn="just" defTabSz="914400" rtl="0" eaLnBrk="1" fontAlgn="b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Muli Regular"/>
                          <a:ea typeface="+mn-ea"/>
                          <a:cs typeface="+mn-cs"/>
                        </a:rPr>
                        <a:t>Net Revenue 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Muli Regular"/>
                          <a:ea typeface="+mn-ea"/>
                          <a:cs typeface="+mn-cs"/>
                        </a:rPr>
                        <a:t> $                22,509,909 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24331416"/>
                  </a:ext>
                </a:extLst>
              </a:tr>
              <a:tr h="459740">
                <a:tc>
                  <a:txBody>
                    <a:bodyPr/>
                    <a:lstStyle/>
                    <a:p>
                      <a:pPr marL="0" algn="just" defTabSz="914400" rtl="0" eaLnBrk="1" fontAlgn="b" latinLnBrk="0" hangingPunct="1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Muli Regular"/>
                          <a:ea typeface="+mn-ea"/>
                          <a:cs typeface="+mn-cs"/>
                        </a:rPr>
                        <a:t>Gross Margin Level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en-US" sz="2400" kern="1200" dirty="0">
                          <a:solidFill>
                            <a:schemeClr val="tx1"/>
                          </a:solidFill>
                          <a:latin typeface="Muli Regular"/>
                          <a:ea typeface="+mn-ea"/>
                          <a:cs typeface="+mn-cs"/>
                        </a:rPr>
                        <a:t>                                43%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16069378"/>
                  </a:ext>
                </a:extLst>
              </a:tr>
            </a:tbl>
          </a:graphicData>
        </a:graphic>
      </p:graphicFrame>
      <p:pic>
        <p:nvPicPr>
          <p:cNvPr id="21" name="Picture 10">
            <a:extLst>
              <a:ext uri="{FF2B5EF4-FFF2-40B4-BE49-F238E27FC236}">
                <a16:creationId xmlns:a16="http://schemas.microsoft.com/office/drawing/2014/main" id="{D6A2D549-6342-0749-89FE-EB96F6875B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3409066" y="571500"/>
            <a:ext cx="4728668" cy="359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88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 rot="-10800000">
            <a:off x="16538985" y="8537985"/>
            <a:ext cx="720315" cy="720315"/>
            <a:chOff x="0" y="0"/>
            <a:chExt cx="960421" cy="960421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34750" y="234750"/>
              <a:ext cx="490920" cy="490920"/>
            </a:xfrm>
            <a:prstGeom prst="rect">
              <a:avLst/>
            </a:prstGeom>
          </p:spPr>
        </p:pic>
      </p:grpSp>
      <p:sp>
        <p:nvSpPr>
          <p:cNvPr id="14" name="TextBox 14"/>
          <p:cNvSpPr txBox="1"/>
          <p:nvPr/>
        </p:nvSpPr>
        <p:spPr>
          <a:xfrm>
            <a:off x="11891673" y="8845754"/>
            <a:ext cx="4414450" cy="417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795FF"/>
                </a:solidFill>
                <a:latin typeface="Space Mono"/>
              </a:rPr>
              <a:t>LARIAT RENT-A-CAR</a:t>
            </a:r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id="{4F6AC1F9-0EE1-D049-923F-31A923F57009}"/>
              </a:ext>
            </a:extLst>
          </p:cNvPr>
          <p:cNvSpPr txBox="1"/>
          <p:nvPr/>
        </p:nvSpPr>
        <p:spPr>
          <a:xfrm>
            <a:off x="423779" y="246059"/>
            <a:ext cx="17440442" cy="943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6000" spc="-72" dirty="0">
                <a:solidFill>
                  <a:srgbClr val="0070C0"/>
                </a:solidFill>
                <a:latin typeface="Muli Bold"/>
              </a:rPr>
              <a:t>Top 10 Vehicles by Gross Margin &amp; Booking </a:t>
            </a:r>
          </a:p>
        </p:txBody>
      </p: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878B3530-00E8-A04B-AF9D-F6DE692FBD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7214662"/>
              </p:ext>
            </p:extLst>
          </p:nvPr>
        </p:nvGraphicFramePr>
        <p:xfrm>
          <a:off x="224118" y="2400300"/>
          <a:ext cx="8763000" cy="4334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8DA73DD0-8187-B649-95F9-F1ADC26D90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9910541"/>
              </p:ext>
            </p:extLst>
          </p:nvPr>
        </p:nvGraphicFramePr>
        <p:xfrm>
          <a:off x="9300884" y="2400300"/>
          <a:ext cx="8915400" cy="4334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7D92A04-81C9-1C4F-BAB0-79D8A3CE96E4}"/>
              </a:ext>
            </a:extLst>
          </p:cNvPr>
          <p:cNvSpPr txBox="1"/>
          <p:nvPr/>
        </p:nvSpPr>
        <p:spPr>
          <a:xfrm>
            <a:off x="2685379" y="7263452"/>
            <a:ext cx="51816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1. Aston Martin DB9 2016</a:t>
            </a:r>
          </a:p>
          <a:p>
            <a:r>
              <a:rPr lang="en-US" sz="2500" dirty="0"/>
              <a:t>2. Isuzu Ascender 2017</a:t>
            </a:r>
          </a:p>
          <a:p>
            <a:r>
              <a:rPr lang="en-US" sz="2500" dirty="0"/>
              <a:t>3. Infiniti FX 2017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FEF880-EFE8-024A-8F31-829C5D31C08C}"/>
              </a:ext>
            </a:extLst>
          </p:cNvPr>
          <p:cNvSpPr txBox="1"/>
          <p:nvPr/>
        </p:nvSpPr>
        <p:spPr>
          <a:xfrm>
            <a:off x="12420600" y="7269383"/>
            <a:ext cx="51816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1. Honda Civic 2016</a:t>
            </a:r>
          </a:p>
          <a:p>
            <a:r>
              <a:rPr lang="en-US" sz="2500" dirty="0"/>
              <a:t>2. Ford Ranger 2017</a:t>
            </a:r>
          </a:p>
          <a:p>
            <a:r>
              <a:rPr lang="en-US" sz="2500" dirty="0"/>
              <a:t>3. </a:t>
            </a:r>
            <a:r>
              <a:rPr lang="en-US" sz="2500" dirty="0" err="1"/>
              <a:t>Potiac</a:t>
            </a:r>
            <a:r>
              <a:rPr lang="en-US" sz="2500" dirty="0"/>
              <a:t> Grand Prix 2016</a:t>
            </a:r>
          </a:p>
        </p:txBody>
      </p:sp>
    </p:spTree>
    <p:extLst>
      <p:ext uri="{BB962C8B-B14F-4D97-AF65-F5344CB8AC3E}">
        <p14:creationId xmlns:p14="http://schemas.microsoft.com/office/powerpoint/2010/main" val="1220694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 rot="-10800000">
            <a:off x="16538985" y="8537985"/>
            <a:ext cx="720315" cy="720315"/>
            <a:chOff x="0" y="0"/>
            <a:chExt cx="960421" cy="960421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34750" y="234750"/>
              <a:ext cx="490920" cy="490920"/>
            </a:xfrm>
            <a:prstGeom prst="rect">
              <a:avLst/>
            </a:prstGeom>
          </p:spPr>
        </p:pic>
      </p:grpSp>
      <p:sp>
        <p:nvSpPr>
          <p:cNvPr id="14" name="TextBox 14"/>
          <p:cNvSpPr txBox="1"/>
          <p:nvPr/>
        </p:nvSpPr>
        <p:spPr>
          <a:xfrm>
            <a:off x="11891673" y="8845754"/>
            <a:ext cx="4414450" cy="417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70C0"/>
                </a:solidFill>
                <a:latin typeface="Space Mono"/>
              </a:rPr>
              <a:t>LARIAT RENT-A-CAR</a:t>
            </a:r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id="{4F6AC1F9-0EE1-D049-923F-31A923F57009}"/>
              </a:ext>
            </a:extLst>
          </p:cNvPr>
          <p:cNvSpPr txBox="1"/>
          <p:nvPr/>
        </p:nvSpPr>
        <p:spPr>
          <a:xfrm>
            <a:off x="423779" y="246059"/>
            <a:ext cx="17440442" cy="9437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6000" spc="-72" dirty="0">
                <a:solidFill>
                  <a:srgbClr val="0070C0"/>
                </a:solidFill>
                <a:latin typeface="Muli Bold"/>
              </a:rPr>
              <a:t>Bottom 10 Vehicles by Gross Margin &amp; Booking 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B3A6C22F-C281-5C4B-B134-915814EA02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5117541"/>
              </p:ext>
            </p:extLst>
          </p:nvPr>
        </p:nvGraphicFramePr>
        <p:xfrm>
          <a:off x="9144000" y="2264156"/>
          <a:ext cx="7795167" cy="42903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E4063E42-C5DE-A246-8A8A-D9B814237D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29282"/>
              </p:ext>
            </p:extLst>
          </p:nvPr>
        </p:nvGraphicFramePr>
        <p:xfrm>
          <a:off x="1066800" y="2219901"/>
          <a:ext cx="7466899" cy="42903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470A579-4EF3-D54B-805E-CE20D495FB00}"/>
              </a:ext>
            </a:extLst>
          </p:cNvPr>
          <p:cNvSpPr txBox="1"/>
          <p:nvPr/>
        </p:nvSpPr>
        <p:spPr>
          <a:xfrm>
            <a:off x="2667000" y="7275802"/>
            <a:ext cx="51816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1. Daewoo Nubira 2018</a:t>
            </a:r>
          </a:p>
          <a:p>
            <a:r>
              <a:rPr lang="en-US" sz="2500" dirty="0"/>
              <a:t>2. Oldsmobile Tornado 2017</a:t>
            </a:r>
          </a:p>
          <a:p>
            <a:r>
              <a:rPr lang="en-US" sz="2500" dirty="0"/>
              <a:t>3. Audi 500CS 2017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52A53A-941D-704E-B535-3452A401F3B9}"/>
              </a:ext>
            </a:extLst>
          </p:cNvPr>
          <p:cNvSpPr txBox="1"/>
          <p:nvPr/>
        </p:nvSpPr>
        <p:spPr>
          <a:xfrm>
            <a:off x="11269354" y="7307178"/>
            <a:ext cx="51816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1. Daewoo Nubira 2018</a:t>
            </a:r>
          </a:p>
          <a:p>
            <a:r>
              <a:rPr lang="en-US" sz="2500" dirty="0"/>
              <a:t>2. Dodge Sprinter 2018</a:t>
            </a:r>
          </a:p>
          <a:p>
            <a:r>
              <a:rPr lang="en-US" sz="2500" dirty="0"/>
              <a:t>3. </a:t>
            </a:r>
            <a:r>
              <a:rPr lang="en-US" sz="2500" dirty="0" err="1"/>
              <a:t>GeoStorm</a:t>
            </a:r>
            <a:r>
              <a:rPr lang="en-US" sz="2500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932053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 rot="-10800000">
            <a:off x="16538985" y="8537985"/>
            <a:ext cx="720315" cy="720315"/>
            <a:chOff x="0" y="0"/>
            <a:chExt cx="960421" cy="960421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34750" y="234750"/>
              <a:ext cx="490920" cy="490920"/>
            </a:xfrm>
            <a:prstGeom prst="rect">
              <a:avLst/>
            </a:prstGeom>
          </p:spPr>
        </p:pic>
      </p:grpSp>
      <p:sp>
        <p:nvSpPr>
          <p:cNvPr id="14" name="TextBox 14"/>
          <p:cNvSpPr txBox="1"/>
          <p:nvPr/>
        </p:nvSpPr>
        <p:spPr>
          <a:xfrm>
            <a:off x="11891673" y="8845754"/>
            <a:ext cx="4414450" cy="417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70C0"/>
                </a:solidFill>
                <a:latin typeface="Space Mono"/>
              </a:rPr>
              <a:t>LARIAT RENT-A-CAR</a:t>
            </a:r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id="{4F6AC1F9-0EE1-D049-923F-31A923F57009}"/>
              </a:ext>
            </a:extLst>
          </p:cNvPr>
          <p:cNvSpPr txBox="1"/>
          <p:nvPr/>
        </p:nvSpPr>
        <p:spPr>
          <a:xfrm>
            <a:off x="423779" y="246059"/>
            <a:ext cx="17440442" cy="1013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 dirty="0">
                <a:solidFill>
                  <a:srgbClr val="0070C0"/>
                </a:solidFill>
                <a:latin typeface="Muli Bold"/>
              </a:rPr>
              <a:t>Revenue and Booking by Location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A9D35A34-E2EB-B547-A8DE-2AA291BF79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373606"/>
              </p:ext>
            </p:extLst>
          </p:nvPr>
        </p:nvGraphicFramePr>
        <p:xfrm>
          <a:off x="279401" y="1638300"/>
          <a:ext cx="8483599" cy="4402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8BE5A52D-208C-D449-AAB1-612852F7E0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026862"/>
              </p:ext>
            </p:extLst>
          </p:nvPr>
        </p:nvGraphicFramePr>
        <p:xfrm>
          <a:off x="5311680" y="6375400"/>
          <a:ext cx="6824133" cy="391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A01C68D9-F7E3-5D4B-9CCE-4DCE69E722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3730919"/>
              </p:ext>
            </p:extLst>
          </p:nvPr>
        </p:nvGraphicFramePr>
        <p:xfrm>
          <a:off x="9451859" y="1638300"/>
          <a:ext cx="7833658" cy="4402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841792CD-F879-FF41-952D-B73A33334B09}"/>
              </a:ext>
            </a:extLst>
          </p:cNvPr>
          <p:cNvSpPr txBox="1"/>
          <p:nvPr/>
        </p:nvSpPr>
        <p:spPr>
          <a:xfrm>
            <a:off x="68104" y="8039100"/>
            <a:ext cx="49883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15% of the market makes 4% avg of revenue, the rest of them 2% per location.</a:t>
            </a:r>
          </a:p>
          <a:p>
            <a:endParaRPr lang="en-US" sz="3000" dirty="0"/>
          </a:p>
          <a:p>
            <a:endParaRPr lang="en-US" sz="3000" dirty="0"/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898638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1085850"/>
            <a:ext cx="6375767" cy="1013098"/>
          </a:xfrm>
          <a:prstGeom prst="rect">
            <a:avLst/>
          </a:prstGeom>
          <a:ln>
            <a:noFill/>
          </a:ln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 dirty="0">
                <a:solidFill>
                  <a:srgbClr val="0070C0"/>
                </a:solidFill>
                <a:latin typeface="Muli Bold"/>
              </a:rPr>
              <a:t>Strategy 1</a:t>
            </a:r>
          </a:p>
        </p:txBody>
      </p:sp>
      <p:grpSp>
        <p:nvGrpSpPr>
          <p:cNvPr id="6" name="Group 6"/>
          <p:cNvGrpSpPr/>
          <p:nvPr/>
        </p:nvGrpSpPr>
        <p:grpSpPr>
          <a:xfrm rot="-10800000">
            <a:off x="16538985" y="8537985"/>
            <a:ext cx="720315" cy="720315"/>
            <a:chOff x="0" y="0"/>
            <a:chExt cx="960421" cy="960421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34750" y="234750"/>
              <a:ext cx="490920" cy="490920"/>
            </a:xfrm>
            <a:prstGeom prst="rect">
              <a:avLst/>
            </a:prstGeom>
          </p:spPr>
        </p:pic>
      </p:grpSp>
      <p:sp>
        <p:nvSpPr>
          <p:cNvPr id="14" name="TextBox 14"/>
          <p:cNvSpPr txBox="1"/>
          <p:nvPr/>
        </p:nvSpPr>
        <p:spPr>
          <a:xfrm>
            <a:off x="11891673" y="8845754"/>
            <a:ext cx="4414450" cy="417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70C0"/>
                </a:solidFill>
                <a:latin typeface="Space Mono"/>
              </a:rPr>
              <a:t>LARIAT RENT-A-CAR</a:t>
            </a: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999DB0FD-CECD-F340-9F0E-BF9822CBF7E8}"/>
              </a:ext>
            </a:extLst>
          </p:cNvPr>
          <p:cNvSpPr txBox="1"/>
          <p:nvPr/>
        </p:nvSpPr>
        <p:spPr>
          <a:xfrm>
            <a:off x="1752600" y="8543049"/>
            <a:ext cx="67056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Muli Regular"/>
              </a:rPr>
              <a:t>Gross Margin Level: </a:t>
            </a:r>
            <a:r>
              <a:rPr lang="en-US" sz="3200" b="1" dirty="0">
                <a:solidFill>
                  <a:srgbClr val="000000"/>
                </a:solidFill>
                <a:latin typeface="Muli Regular"/>
              </a:rPr>
              <a:t>48%</a:t>
            </a:r>
            <a:endParaRPr lang="en-US" sz="3200" dirty="0">
              <a:solidFill>
                <a:srgbClr val="000000"/>
              </a:solidFill>
              <a:latin typeface="Muli Regular"/>
            </a:endParaRPr>
          </a:p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Muli Regular"/>
              </a:rPr>
              <a:t>Profit growth: </a:t>
            </a:r>
            <a:r>
              <a:rPr lang="en-US" sz="3200" b="1" dirty="0">
                <a:solidFill>
                  <a:srgbClr val="000000"/>
                </a:solidFill>
                <a:latin typeface="Muli Regular"/>
              </a:rPr>
              <a:t>30%</a:t>
            </a:r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B48BCBA9-AB63-DA45-89F1-3E1AE531CC36}"/>
              </a:ext>
            </a:extLst>
          </p:cNvPr>
          <p:cNvSpPr txBox="1"/>
          <p:nvPr/>
        </p:nvSpPr>
        <p:spPr>
          <a:xfrm>
            <a:off x="11416552" y="1665990"/>
            <a:ext cx="6375767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Muli Regular"/>
              </a:rPr>
              <a:t>Get rid of negative gross margin cars (20).</a:t>
            </a: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6CECD348-6158-B342-BE8B-9BD717063D47}"/>
              </a:ext>
            </a:extLst>
          </p:cNvPr>
          <p:cNvSpPr txBox="1"/>
          <p:nvPr/>
        </p:nvSpPr>
        <p:spPr>
          <a:xfrm>
            <a:off x="11416553" y="3258244"/>
            <a:ext cx="6375767" cy="3993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Muli Regular"/>
              </a:rPr>
              <a:t>Replace them with the highest g. margin cars (27).</a:t>
            </a:r>
          </a:p>
          <a:p>
            <a:pPr>
              <a:lnSpc>
                <a:spcPts val="4480"/>
              </a:lnSpc>
              <a:spcBef>
                <a:spcPct val="0"/>
              </a:spcBef>
            </a:pPr>
            <a:endParaRPr lang="en-US" sz="3200" dirty="0">
              <a:solidFill>
                <a:srgbClr val="000000"/>
              </a:solidFill>
              <a:latin typeface="Muli Regular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Muli Regular"/>
              </a:rPr>
              <a:t>Assume a 15% of booking growth by allocating new and old cars to Fort Worth, D.C., Charlotte, Denver.</a:t>
            </a:r>
          </a:p>
        </p:txBody>
      </p:sp>
      <p:sp>
        <p:nvSpPr>
          <p:cNvPr id="23" name="TextBox 4">
            <a:extLst>
              <a:ext uri="{FF2B5EF4-FFF2-40B4-BE49-F238E27FC236}">
                <a16:creationId xmlns:a16="http://schemas.microsoft.com/office/drawing/2014/main" id="{0AD4ED32-5C70-0C4B-BCFA-093D5748B675}"/>
              </a:ext>
            </a:extLst>
          </p:cNvPr>
          <p:cNvSpPr txBox="1"/>
          <p:nvPr/>
        </p:nvSpPr>
        <p:spPr>
          <a:xfrm>
            <a:off x="11430000" y="7181905"/>
            <a:ext cx="6375767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endParaRPr lang="en-US" sz="3200" dirty="0">
              <a:solidFill>
                <a:srgbClr val="000000"/>
              </a:solidFill>
              <a:latin typeface="Muli Regular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Muli Regular"/>
              </a:rPr>
              <a:t>Car cost increases by 5%.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5D5FEE7E-FDA4-BD46-81BD-839BA6E48A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953531"/>
              </p:ext>
            </p:extLst>
          </p:nvPr>
        </p:nvGraphicFramePr>
        <p:xfrm>
          <a:off x="1524000" y="2773987"/>
          <a:ext cx="8546083" cy="50285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1085850"/>
            <a:ext cx="6375767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 dirty="0">
                <a:solidFill>
                  <a:srgbClr val="0070C0"/>
                </a:solidFill>
                <a:latin typeface="Muli Bold"/>
              </a:rPr>
              <a:t>Strategy 2</a:t>
            </a:r>
          </a:p>
        </p:txBody>
      </p:sp>
      <p:grpSp>
        <p:nvGrpSpPr>
          <p:cNvPr id="6" name="Group 6"/>
          <p:cNvGrpSpPr/>
          <p:nvPr/>
        </p:nvGrpSpPr>
        <p:grpSpPr>
          <a:xfrm rot="-10800000">
            <a:off x="16538985" y="8537985"/>
            <a:ext cx="720315" cy="720315"/>
            <a:chOff x="0" y="0"/>
            <a:chExt cx="960421" cy="960421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34750" y="234750"/>
              <a:ext cx="490920" cy="490920"/>
            </a:xfrm>
            <a:prstGeom prst="rect">
              <a:avLst/>
            </a:prstGeom>
          </p:spPr>
        </p:pic>
      </p:grpSp>
      <p:sp>
        <p:nvSpPr>
          <p:cNvPr id="14" name="TextBox 14"/>
          <p:cNvSpPr txBox="1"/>
          <p:nvPr/>
        </p:nvSpPr>
        <p:spPr>
          <a:xfrm>
            <a:off x="11891673" y="8845754"/>
            <a:ext cx="4414450" cy="417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70C0"/>
                </a:solidFill>
                <a:latin typeface="Space Mono"/>
              </a:rPr>
              <a:t>LARIAT RENT-A-CAR</a:t>
            </a: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999DB0FD-CECD-F340-9F0E-BF9822CBF7E8}"/>
              </a:ext>
            </a:extLst>
          </p:cNvPr>
          <p:cNvSpPr txBox="1"/>
          <p:nvPr/>
        </p:nvSpPr>
        <p:spPr>
          <a:xfrm>
            <a:off x="1752600" y="8543049"/>
            <a:ext cx="67056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Muli Regular"/>
              </a:rPr>
              <a:t>Gross Margin Level: </a:t>
            </a:r>
            <a:r>
              <a:rPr lang="en-US" sz="3200" b="1" dirty="0">
                <a:solidFill>
                  <a:srgbClr val="000000"/>
                </a:solidFill>
                <a:latin typeface="Muli Regular"/>
              </a:rPr>
              <a:t>40%</a:t>
            </a:r>
            <a:endParaRPr lang="en-US" sz="3200" dirty="0">
              <a:solidFill>
                <a:srgbClr val="000000"/>
              </a:solidFill>
              <a:latin typeface="Muli Regular"/>
            </a:endParaRPr>
          </a:p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Muli Regular"/>
              </a:rPr>
              <a:t>Profit growth: </a:t>
            </a:r>
            <a:r>
              <a:rPr lang="en-US" sz="3200" b="1" dirty="0">
                <a:solidFill>
                  <a:srgbClr val="000000"/>
                </a:solidFill>
                <a:latin typeface="Muli Regular"/>
              </a:rPr>
              <a:t>8%</a:t>
            </a:r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B48BCBA9-AB63-DA45-89F1-3E1AE531CC36}"/>
              </a:ext>
            </a:extLst>
          </p:cNvPr>
          <p:cNvSpPr txBox="1"/>
          <p:nvPr/>
        </p:nvSpPr>
        <p:spPr>
          <a:xfrm>
            <a:off x="11125200" y="2465297"/>
            <a:ext cx="6375767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Muli Regular"/>
              </a:rPr>
              <a:t>Grow the fleet by 15% without  eliminating inefficiencies.</a:t>
            </a: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6CECD348-6158-B342-BE8B-9BD717063D47}"/>
              </a:ext>
            </a:extLst>
          </p:cNvPr>
          <p:cNvSpPr txBox="1"/>
          <p:nvPr/>
        </p:nvSpPr>
        <p:spPr>
          <a:xfrm>
            <a:off x="11138647" y="4111795"/>
            <a:ext cx="6375767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endParaRPr lang="en-US" sz="3200" dirty="0">
              <a:solidFill>
                <a:srgbClr val="000000"/>
              </a:solidFill>
              <a:latin typeface="Muli Regular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Muli Regular"/>
              </a:rPr>
              <a:t>Assume same avg car revenue.</a:t>
            </a:r>
          </a:p>
        </p:txBody>
      </p:sp>
      <p:sp>
        <p:nvSpPr>
          <p:cNvPr id="23" name="TextBox 4">
            <a:extLst>
              <a:ext uri="{FF2B5EF4-FFF2-40B4-BE49-F238E27FC236}">
                <a16:creationId xmlns:a16="http://schemas.microsoft.com/office/drawing/2014/main" id="{1851785A-3845-A249-8741-1C2B0B6041BC}"/>
              </a:ext>
            </a:extLst>
          </p:cNvPr>
          <p:cNvSpPr txBox="1"/>
          <p:nvPr/>
        </p:nvSpPr>
        <p:spPr>
          <a:xfrm>
            <a:off x="11138647" y="6156365"/>
            <a:ext cx="6375767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endParaRPr lang="en-US" sz="3200" dirty="0">
              <a:solidFill>
                <a:srgbClr val="000000"/>
              </a:solidFill>
              <a:latin typeface="Muli Regular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Muli Regular"/>
              </a:rPr>
              <a:t>Car cost increases by 5%.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0D80D004-2F3A-5A4D-8FD5-E7C90A679E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1877158"/>
              </p:ext>
            </p:extLst>
          </p:nvPr>
        </p:nvGraphicFramePr>
        <p:xfrm>
          <a:off x="1524000" y="2933700"/>
          <a:ext cx="8458200" cy="51166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494524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1085850"/>
            <a:ext cx="6375767" cy="1013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 dirty="0">
                <a:solidFill>
                  <a:srgbClr val="0070C0"/>
                </a:solidFill>
                <a:latin typeface="Muli Bold"/>
              </a:rPr>
              <a:t>Strategy 3</a:t>
            </a:r>
          </a:p>
        </p:txBody>
      </p:sp>
      <p:grpSp>
        <p:nvGrpSpPr>
          <p:cNvPr id="6" name="Group 6"/>
          <p:cNvGrpSpPr/>
          <p:nvPr/>
        </p:nvGrpSpPr>
        <p:grpSpPr>
          <a:xfrm rot="-10800000">
            <a:off x="16538985" y="8537985"/>
            <a:ext cx="720315" cy="720315"/>
            <a:chOff x="0" y="0"/>
            <a:chExt cx="960421" cy="960421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34750" y="234750"/>
              <a:ext cx="490920" cy="490920"/>
            </a:xfrm>
            <a:prstGeom prst="rect">
              <a:avLst/>
            </a:prstGeom>
          </p:spPr>
        </p:pic>
      </p:grpSp>
      <p:sp>
        <p:nvSpPr>
          <p:cNvPr id="14" name="TextBox 14"/>
          <p:cNvSpPr txBox="1"/>
          <p:nvPr/>
        </p:nvSpPr>
        <p:spPr>
          <a:xfrm>
            <a:off x="11891673" y="8845754"/>
            <a:ext cx="4414450" cy="417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70C0"/>
                </a:solidFill>
                <a:latin typeface="Space Mono"/>
              </a:rPr>
              <a:t>LARIAT RENT-A-CAR</a:t>
            </a: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999DB0FD-CECD-F340-9F0E-BF9822CBF7E8}"/>
              </a:ext>
            </a:extLst>
          </p:cNvPr>
          <p:cNvSpPr txBox="1"/>
          <p:nvPr/>
        </p:nvSpPr>
        <p:spPr>
          <a:xfrm>
            <a:off x="1752600" y="8543049"/>
            <a:ext cx="67056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Muli Regular"/>
              </a:rPr>
              <a:t>Gross Margin Level: </a:t>
            </a:r>
            <a:r>
              <a:rPr lang="en-US" sz="3200" b="1" dirty="0">
                <a:solidFill>
                  <a:srgbClr val="000000"/>
                </a:solidFill>
                <a:latin typeface="Muli Regular"/>
              </a:rPr>
              <a:t>50%</a:t>
            </a:r>
            <a:endParaRPr lang="en-US" sz="3200" dirty="0">
              <a:solidFill>
                <a:srgbClr val="000000"/>
              </a:solidFill>
              <a:latin typeface="Muli Regular"/>
            </a:endParaRPr>
          </a:p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Muli Regular"/>
              </a:rPr>
              <a:t>Profit growth: </a:t>
            </a:r>
            <a:r>
              <a:rPr lang="en-US" sz="3200" b="1" dirty="0">
                <a:solidFill>
                  <a:srgbClr val="000000"/>
                </a:solidFill>
                <a:latin typeface="Muli Regular"/>
              </a:rPr>
              <a:t>56%</a:t>
            </a:r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B48BCBA9-AB63-DA45-89F1-3E1AE531CC36}"/>
              </a:ext>
            </a:extLst>
          </p:cNvPr>
          <p:cNvSpPr txBox="1"/>
          <p:nvPr/>
        </p:nvSpPr>
        <p:spPr>
          <a:xfrm>
            <a:off x="11681448" y="2528484"/>
            <a:ext cx="6375767" cy="53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Muli Regular"/>
              </a:rPr>
              <a:t>Grow the fleet by 15%. </a:t>
            </a:r>
          </a:p>
        </p:txBody>
      </p:sp>
      <p:sp>
        <p:nvSpPr>
          <p:cNvPr id="23" name="TextBox 4">
            <a:extLst>
              <a:ext uri="{FF2B5EF4-FFF2-40B4-BE49-F238E27FC236}">
                <a16:creationId xmlns:a16="http://schemas.microsoft.com/office/drawing/2014/main" id="{1851785A-3845-A249-8741-1C2B0B6041BC}"/>
              </a:ext>
            </a:extLst>
          </p:cNvPr>
          <p:cNvSpPr txBox="1"/>
          <p:nvPr/>
        </p:nvSpPr>
        <p:spPr>
          <a:xfrm>
            <a:off x="11645888" y="6141587"/>
            <a:ext cx="6375767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endParaRPr lang="en-US" sz="3200" dirty="0">
              <a:solidFill>
                <a:srgbClr val="000000"/>
              </a:solidFill>
              <a:latin typeface="Muli Regular"/>
            </a:endParaRPr>
          </a:p>
          <a:p>
            <a:pPr marL="457200" indent="-457200">
              <a:lnSpc>
                <a:spcPts val="44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Muli Regular"/>
              </a:rPr>
              <a:t> Car cost increases by 5%.</a:t>
            </a: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A74D8905-FE3F-E442-AAEC-6ABBB18812C1}"/>
              </a:ext>
            </a:extLst>
          </p:cNvPr>
          <p:cNvSpPr txBox="1"/>
          <p:nvPr/>
        </p:nvSpPr>
        <p:spPr>
          <a:xfrm>
            <a:off x="11717008" y="3481814"/>
            <a:ext cx="6375767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Muli Regular"/>
              </a:rPr>
              <a:t>Replace the negative gross margin cars.</a:t>
            </a:r>
          </a:p>
        </p:txBody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5262A393-29B7-A742-8655-A86A8A7267BA}"/>
              </a:ext>
            </a:extLst>
          </p:cNvPr>
          <p:cNvSpPr txBox="1"/>
          <p:nvPr/>
        </p:nvSpPr>
        <p:spPr>
          <a:xfrm>
            <a:off x="11752406" y="5076429"/>
            <a:ext cx="6375767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48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  <a:latin typeface="Muli Regular"/>
              </a:rPr>
              <a:t>Assume a 15% of booking increase.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766D0BD1-B1AF-C342-B7B1-40423827D7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4723095"/>
              </p:ext>
            </p:extLst>
          </p:nvPr>
        </p:nvGraphicFramePr>
        <p:xfrm>
          <a:off x="1734670" y="2781301"/>
          <a:ext cx="8323729" cy="49636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371242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1739</TotalTime>
  <Words>487</Words>
  <Application>Microsoft Macintosh PowerPoint</Application>
  <PresentationFormat>Custom</PresentationFormat>
  <Paragraphs>101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Muli Bold</vt:lpstr>
      <vt:lpstr>Muli Regular</vt:lpstr>
      <vt:lpstr>Space Mono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Illustrative Technology Startup Business Plan Presentation</dc:title>
  <cp:lastModifiedBy>María José Cobos</cp:lastModifiedBy>
  <cp:revision>58</cp:revision>
  <dcterms:created xsi:type="dcterms:W3CDTF">2006-08-16T00:00:00Z</dcterms:created>
  <dcterms:modified xsi:type="dcterms:W3CDTF">2020-12-15T22:40:57Z</dcterms:modified>
  <dc:identifier>DAEP8zZhERE</dc:identifier>
</cp:coreProperties>
</file>